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9" r:id="rId4"/>
    <p:sldId id="279" r:id="rId5"/>
    <p:sldId id="291" r:id="rId6"/>
    <p:sldId id="292" r:id="rId7"/>
    <p:sldId id="293" r:id="rId8"/>
    <p:sldId id="294" r:id="rId9"/>
    <p:sldId id="295" r:id="rId10"/>
    <p:sldId id="297" r:id="rId11"/>
    <p:sldId id="299" r:id="rId12"/>
    <p:sldId id="301" r:id="rId13"/>
    <p:sldId id="302" r:id="rId14"/>
    <p:sldId id="314" r:id="rId15"/>
    <p:sldId id="309" r:id="rId16"/>
    <p:sldId id="310" r:id="rId17"/>
    <p:sldId id="315" r:id="rId18"/>
    <p:sldId id="316" r:id="rId19"/>
    <p:sldId id="318" r:id="rId20"/>
    <p:sldId id="319" r:id="rId21"/>
    <p:sldId id="320" r:id="rId22"/>
    <p:sldId id="321" r:id="rId23"/>
    <p:sldId id="322" r:id="rId24"/>
    <p:sldId id="323" r:id="rId25"/>
    <p:sldId id="305" r:id="rId26"/>
    <p:sldId id="306" r:id="rId27"/>
    <p:sldId id="260" r:id="rId2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B198"/>
    <a:srgbClr val="74CEBB"/>
    <a:srgbClr val="B8E6DC"/>
    <a:srgbClr val="2B7D6B"/>
    <a:srgbClr val="303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6"/>
    <p:restoredTop sz="96517" autoAdjust="0"/>
  </p:normalViewPr>
  <p:slideViewPr>
    <p:cSldViewPr snapToGrid="0" showGuides="1">
      <p:cViewPr varScale="1">
        <p:scale>
          <a:sx n="119" d="100"/>
          <a:sy n="119" d="100"/>
        </p:scale>
        <p:origin x="240" y="108"/>
      </p:cViewPr>
      <p:guideLst>
        <p:guide orient="horz" pos="192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2023/6/26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95A747-8555-4E19-AB85-A3E1B43E6E4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r>
              <a:rPr lang="zh-CN" altLang="en-US" dirty="0"/>
              <a:t>封面标题特殊字体为百度简综艺.可以自行下载使用或改为微软雅黑.</a:t>
            </a:r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zh-CN" altLang="en-US" sz="1200" dirty="0"/>
              <a:t>1</a:t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auto"/>
            <a:r>
              <a:rPr lang="zh-CN" altLang="en-US" sz="2800" strike="noStrike" noProof="1">
                <a:sym typeface="+mn-ea"/>
              </a:rPr>
              <a:t>Click here to edit the master text style</a:t>
            </a:r>
            <a:endParaRPr lang="zh-CN" altLang="en-US" sz="2800" strike="noStrike" noProof="1"/>
          </a:p>
          <a:p>
            <a:pPr lvl="1" fontAlgn="auto"/>
            <a:r>
              <a:rPr lang="zh-CN" altLang="en-US" sz="2800" strike="noStrike" noProof="1">
                <a:sym typeface="+mn-ea"/>
              </a:rPr>
              <a:t>The second level</a:t>
            </a:r>
            <a:endParaRPr lang="zh-CN" altLang="en-US" sz="2800" strike="noStrike" noProof="1"/>
          </a:p>
          <a:p>
            <a:pPr lvl="2" fontAlgn="auto"/>
            <a:r>
              <a:rPr lang="zh-CN" altLang="en-US" sz="2800" strike="noStrike" noProof="1">
                <a:sym typeface="+mn-ea"/>
              </a:rPr>
              <a:t>The third level</a:t>
            </a:r>
            <a:endParaRPr lang="zh-CN" altLang="en-US" sz="2800" strike="noStrike" noProof="1"/>
          </a:p>
          <a:p>
            <a:pPr lvl="3" fontAlgn="auto"/>
            <a:r>
              <a:rPr lang="zh-CN" altLang="en-US" sz="2800" strike="noStrike" noProof="1">
                <a:sym typeface="+mn-ea"/>
              </a:rPr>
              <a:t>The fourth level</a:t>
            </a:r>
            <a:endParaRPr lang="zh-CN" altLang="en-US" sz="2800" strike="noStrike" noProof="1"/>
          </a:p>
          <a:p>
            <a:pPr lvl="4" fontAlgn="auto"/>
            <a:r>
              <a:rPr lang="zh-CN" altLang="en-US" sz="2800" strike="noStrike" noProof="1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1" indent="-228600"/>
            <a:r>
              <a:rPr lang="zh-CN" altLang="en-US" dirty="0"/>
              <a:t>Click here to edit the master text style</a:t>
            </a:r>
          </a:p>
          <a:p>
            <a:pPr lvl="1" indent="-228600"/>
            <a:r>
              <a:rPr lang="zh-CN" altLang="en-US" dirty="0"/>
              <a:t>The second level</a:t>
            </a:r>
          </a:p>
          <a:p>
            <a:pPr lvl="2" indent="-228600"/>
            <a:r>
              <a:rPr lang="zh-CN" altLang="en-US" dirty="0"/>
              <a:t>The third level</a:t>
            </a:r>
          </a:p>
          <a:p>
            <a:pPr lvl="3" indent="-228600"/>
            <a:r>
              <a:rPr lang="zh-CN" altLang="en-US" dirty="0"/>
              <a:t>The fourth level</a:t>
            </a:r>
          </a:p>
          <a:p>
            <a:pPr lvl="4" indent="-228600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8" name="文本框 7"/>
          <p:cNvSpPr txBox="1"/>
          <p:nvPr/>
        </p:nvSpPr>
        <p:spPr>
          <a:xfrm>
            <a:off x="5679757" y="5896391"/>
            <a:ext cx="832485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ru-RU" altLang="en-US" sz="12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2023</a:t>
            </a:r>
          </a:p>
        </p:txBody>
      </p:sp>
      <p:sp>
        <p:nvSpPr>
          <p:cNvPr id="4099" name="文本框 25"/>
          <p:cNvSpPr txBox="1"/>
          <p:nvPr/>
        </p:nvSpPr>
        <p:spPr>
          <a:xfrm>
            <a:off x="4438650" y="4209390"/>
            <a:ext cx="3314700" cy="1041099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ru-RU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Дипломник: Гареев Р.И.</a:t>
            </a:r>
          </a:p>
          <a:p>
            <a:pPr algn="l">
              <a:lnSpc>
                <a:spcPct val="130000"/>
              </a:lnSpc>
            </a:pPr>
            <a:r>
              <a:rPr lang="ru-RU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Группа: 19П-3	</a:t>
            </a:r>
          </a:p>
          <a:p>
            <a:pPr algn="l">
              <a:lnSpc>
                <a:spcPct val="130000"/>
              </a:lnSpc>
            </a:pPr>
            <a:r>
              <a:rPr lang="ru-RU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Руководитель: Болонистов В.В.</a:t>
            </a:r>
          </a:p>
        </p:txBody>
      </p:sp>
      <p:sp>
        <p:nvSpPr>
          <p:cNvPr id="4100" name="文本框 4"/>
          <p:cNvSpPr txBox="1"/>
          <p:nvPr/>
        </p:nvSpPr>
        <p:spPr>
          <a:xfrm>
            <a:off x="703255" y="2257425"/>
            <a:ext cx="11191269" cy="13060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«Разработка веб-приложения для </a:t>
            </a:r>
            <a:r>
              <a:rPr lang="ru-RU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покупки и продажи </a:t>
            </a:r>
          </a:p>
          <a:p>
            <a:pPr algn="ctr">
              <a:lnSpc>
                <a:spcPct val="130000"/>
              </a:lnSpc>
            </a:pPr>
            <a:r>
              <a:rPr lang="ru-RU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цифровых товаров</a:t>
            </a:r>
            <a:r>
              <a:rPr lang="ru-RU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»</a:t>
            </a:r>
          </a:p>
        </p:txBody>
      </p:sp>
      <p:sp>
        <p:nvSpPr>
          <p:cNvPr id="6" name="Подзаголовок 2"/>
          <p:cNvSpPr txBox="1"/>
          <p:nvPr/>
        </p:nvSpPr>
        <p:spPr>
          <a:xfrm>
            <a:off x="1524000" y="21781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tabLst>
                <a:tab pos="37719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Министерство образования и науки Республики Башкортостан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tabLst>
                <a:tab pos="37719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Государственное автономное профессиональное образовательное учреждение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tabLst>
                <a:tab pos="37719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Уфимский колледж статистики, информатики и вычислительной техники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31998" y="315802"/>
            <a:ext cx="6107441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Регистрация и авторизация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BFC0AF-CFF4-4921-955A-292A0D98C9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8" t="27288" r="37042" b="31556"/>
          <a:stretch/>
        </p:blipFill>
        <p:spPr bwMode="auto">
          <a:xfrm>
            <a:off x="7879868" y="1880723"/>
            <a:ext cx="4125096" cy="368890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AAE7E7-0960-4313-86B0-2EDDCBFAC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6" t="27530" r="37089" b="23198"/>
          <a:stretch/>
        </p:blipFill>
        <p:spPr bwMode="auto">
          <a:xfrm>
            <a:off x="187037" y="1901506"/>
            <a:ext cx="3465461" cy="3693669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5607942-DF9E-46D0-90BE-99FF22F1C6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26662" r="36255" b="16932"/>
          <a:stretch/>
        </p:blipFill>
        <p:spPr bwMode="auto">
          <a:xfrm>
            <a:off x="3863439" y="1906268"/>
            <a:ext cx="3276000" cy="368890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9B5B51-AA41-4E11-9024-E295BF14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4713342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Профиль покупателя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5DEA2AF-B2F9-4AD2-97E3-D984A101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73E01E-2287-4673-AFF0-704DB999A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3" y="1456271"/>
            <a:ext cx="10968114" cy="39454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3063596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Страница товара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476862-0A50-4704-888A-AD6A9CC5B4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" r="5442" b="18014"/>
          <a:stretch/>
        </p:blipFill>
        <p:spPr bwMode="auto">
          <a:xfrm>
            <a:off x="1873469" y="1335129"/>
            <a:ext cx="8445062" cy="418774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C0BE0F4-01BB-43F2-951B-BCFB2367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969789" y="315802"/>
            <a:ext cx="4555542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Диалог с продавцом</a:t>
            </a:r>
            <a:endParaRPr lang="ru-RU" altLang="en-US" sz="36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EA84CF9-9FA3-4CB5-A8F2-90101600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13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EAE96F-DCE8-4A64-8015-98A746705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034790"/>
            <a:ext cx="11353800" cy="27884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4387740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Корзина и закладки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DC0AA7-D651-43A7-99FF-E7CBD8FB0D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6" t="1618" r="13153" b="49468"/>
          <a:stretch/>
        </p:blipFill>
        <p:spPr bwMode="auto">
          <a:xfrm>
            <a:off x="95334" y="1444909"/>
            <a:ext cx="6602203" cy="2405196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593767-AD06-4460-8236-7F1804A6E4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924" r="12594" b="50368"/>
          <a:stretch/>
        </p:blipFill>
        <p:spPr bwMode="auto">
          <a:xfrm>
            <a:off x="5121442" y="3931434"/>
            <a:ext cx="6978316" cy="2359241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FA2ACC8-2A81-4512-A5BA-D9968EC9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14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4713342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Профиль покупателя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C4542B2-D4C1-492E-83B8-6AC73C0C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15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625C2-C46C-4F03-9502-9A553BF72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87" y="1362150"/>
            <a:ext cx="10754226" cy="4791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F7D6F9-962E-4E44-9163-8BCC1044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257" y="2618955"/>
            <a:ext cx="73150" cy="1048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4165628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Написание отзыва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47BB0C0-EABB-4A52-BC31-6C66BCBD70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6" t="1617" r="20732" b="7083"/>
          <a:stretch/>
        </p:blipFill>
        <p:spPr bwMode="auto">
          <a:xfrm>
            <a:off x="217572" y="1193499"/>
            <a:ext cx="5597691" cy="4962885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00BA35-D07E-4FE1-85D8-BC4E794FB2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t="1385" r="20110" b="11178"/>
          <a:stretch/>
        </p:blipFill>
        <p:spPr bwMode="auto">
          <a:xfrm>
            <a:off x="6376739" y="1193499"/>
            <a:ext cx="5614753" cy="4962884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26A02C0-7088-4D8E-BD2F-14280249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4F5755-2B9D-46D5-A2CE-95F248C97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42" y="5564309"/>
            <a:ext cx="4479758" cy="3383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4350358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Профиль продавца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EEE2E1-9D02-474F-8F46-CD1B3A0E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18A2DC-332B-4BA2-9475-C399D0B06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3" y="1522870"/>
            <a:ext cx="11069053" cy="46347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3327129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Подача заявки</a:t>
            </a:r>
            <a:endParaRPr lang="ru-RU" altLang="en-US" sz="36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B3C3B7-AF0A-401D-A92B-EE2887700A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t="1590" r="5367" b="34999"/>
          <a:stretch/>
        </p:blipFill>
        <p:spPr bwMode="auto">
          <a:xfrm>
            <a:off x="871850" y="1711992"/>
            <a:ext cx="10448300" cy="4071186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9AA553F-6D2C-410B-81C9-F70667BB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4350358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Профиль продавца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5D7C45-F981-4A61-B32C-839A8B1F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C8027A-AAE9-44DF-9C43-CF20AFCC6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3" y="1390424"/>
            <a:ext cx="10459453" cy="45987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76835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23650" y="0"/>
            <a:ext cx="76835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54175" y="624205"/>
            <a:ext cx="3604260" cy="13112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50060" y="720090"/>
            <a:ext cx="3410585" cy="111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  <a:sym typeface="+mn-ea"/>
              </a:rPr>
              <a:t>Цель проекта</a:t>
            </a:r>
          </a:p>
        </p:txBody>
      </p:sp>
      <p:sp>
        <p:nvSpPr>
          <p:cNvPr id="6159" name="文本框 25"/>
          <p:cNvSpPr txBox="1"/>
          <p:nvPr/>
        </p:nvSpPr>
        <p:spPr>
          <a:xfrm>
            <a:off x="1214755" y="2459990"/>
            <a:ext cx="4833620" cy="333623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>
              <a:lnSpc>
                <a:spcPct val="180000"/>
              </a:lnSpc>
              <a:buClrTx/>
              <a:buSzTx/>
            </a:pPr>
            <a:r>
              <a:rPr lang="ru-RU" altLang="zh-CN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Целью данной работы является создание веб-приложения для покупки и продажи цифровых товаров, который будет обладать удобным интерфейсом и позволит пользователям быстро и безопасно осуществлять сделки. </a:t>
            </a:r>
          </a:p>
        </p:txBody>
      </p:sp>
      <p:sp>
        <p:nvSpPr>
          <p:cNvPr id="6162" name="矩形 28"/>
          <p:cNvSpPr/>
          <p:nvPr/>
        </p:nvSpPr>
        <p:spPr>
          <a:xfrm>
            <a:off x="6490970" y="2459990"/>
            <a:ext cx="4490085" cy="400904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ru-RU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Иследование предметной области.</a:t>
            </a:r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ru-RU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Проектирование базы данных.</a:t>
            </a:r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ru-RU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Разработка дизайна веб-приложения.</a:t>
            </a:r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ru-RU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Реализовать функционал для покупателя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  <a:r>
              <a:rPr lang="ru-RU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продавца и администратора.</a:t>
            </a:r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ru-RU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Проведение тестирования веб-приложения.</a:t>
            </a:r>
          </a:p>
        </p:txBody>
      </p:sp>
      <p:sp>
        <p:nvSpPr>
          <p:cNvPr id="14" name="矩形 9"/>
          <p:cNvSpPr/>
          <p:nvPr/>
        </p:nvSpPr>
        <p:spPr>
          <a:xfrm>
            <a:off x="6933565" y="624205"/>
            <a:ext cx="3604260" cy="13112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4"/>
          <p:cNvSpPr/>
          <p:nvPr/>
        </p:nvSpPr>
        <p:spPr>
          <a:xfrm>
            <a:off x="7029450" y="720090"/>
            <a:ext cx="3410585" cy="111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  <a:sym typeface="+mn-ea"/>
              </a:rPr>
              <a:t>Задачи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E2B1E40-EEA0-4BA2-9ADE-FE2C5FCB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7866365" y="1764480"/>
            <a:ext cx="3680238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r"/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Заявки от продавцов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4AFCB-86BC-4AA1-85C0-5AF90260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ABFCF775-7B8D-43F9-BBD0-021E7CDD927C}"/>
              </a:ext>
            </a:extLst>
          </p:cNvPr>
          <p:cNvSpPr txBox="1"/>
          <p:nvPr/>
        </p:nvSpPr>
        <p:spPr>
          <a:xfrm>
            <a:off x="1001713" y="315802"/>
            <a:ext cx="5442324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Панель администратора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B768DC-078F-495A-A843-87542C470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1" y="2287700"/>
            <a:ext cx="10703797" cy="28820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5442324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Панель администратора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984A7AB-FE7C-46A3-8387-B2FBDFB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21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B9445144-2121-4A35-9EC4-9A64B09F205C}"/>
              </a:ext>
            </a:extLst>
          </p:cNvPr>
          <p:cNvSpPr txBox="1"/>
          <p:nvPr/>
        </p:nvSpPr>
        <p:spPr>
          <a:xfrm>
            <a:off x="7917397" y="1243974"/>
            <a:ext cx="2533322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r"/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Пользователи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CFCCDF-5EAE-43BC-BEC8-A2B5C6D89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5" y="1767194"/>
            <a:ext cx="9492230" cy="42199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5442324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Панель администратора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982B81-91D8-4738-B6C8-4D2CD22602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923" r="5510" b="22154"/>
          <a:stretch/>
        </p:blipFill>
        <p:spPr bwMode="auto">
          <a:xfrm>
            <a:off x="1603979" y="1955740"/>
            <a:ext cx="8984042" cy="4197804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017B02D-F80C-4134-B44E-F2C63FC8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22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D87D1637-E10C-4E34-9C15-91E763282632}"/>
              </a:ext>
            </a:extLst>
          </p:cNvPr>
          <p:cNvSpPr txBox="1"/>
          <p:nvPr/>
        </p:nvSpPr>
        <p:spPr>
          <a:xfrm>
            <a:off x="7009456" y="1432520"/>
            <a:ext cx="3441263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r"/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Товары на продажу</a:t>
            </a:r>
            <a:endParaRPr lang="ru-RU" altLang="en-US" sz="28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44C8A2-C848-4F62-A673-6A135602F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80" y="3429000"/>
            <a:ext cx="581106" cy="142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B2E2F5-B46D-4F20-8123-CBA092710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80" y="3911747"/>
            <a:ext cx="581106" cy="1428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4F68084-459A-4D24-A4A2-D678CBD9C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80" y="4390938"/>
            <a:ext cx="581106" cy="1428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F87743-1A1A-4AA7-8008-7B01396CD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80" y="4870129"/>
            <a:ext cx="581106" cy="14289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9CC7A3A-DFF6-426E-8A73-A3F26A924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80" y="5333624"/>
            <a:ext cx="581106" cy="14289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4BBB226-21D7-4CBC-BDFB-612934638F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80" y="5812815"/>
            <a:ext cx="581106" cy="1428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61A026B-8DB9-4C34-87A2-BA45FB297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748" y="1983591"/>
            <a:ext cx="947223" cy="2643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5442324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Панель администратора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9625754-7488-4D4B-843E-37731090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23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5B460D5C-C892-4CE0-8082-83FB0DDACFF9}"/>
              </a:ext>
            </a:extLst>
          </p:cNvPr>
          <p:cNvSpPr txBox="1"/>
          <p:nvPr/>
        </p:nvSpPr>
        <p:spPr>
          <a:xfrm>
            <a:off x="6943433" y="2132327"/>
            <a:ext cx="4099392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r"/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Произведённые сделки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955146-6D8D-4F84-90B6-36122A9F4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13" y="2730351"/>
            <a:ext cx="10230339" cy="25679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AFA96F-570C-417D-B530-5FEA7F190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01" y="2749900"/>
            <a:ext cx="1102786" cy="336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3176832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Тестирование</a:t>
            </a:r>
            <a:endParaRPr lang="ru-RU" altLang="en-US" sz="36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AFA8EC-9C7A-4DA6-9514-8AFC89111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2" t="12766" r="6309" b="18351"/>
          <a:stretch/>
        </p:blipFill>
        <p:spPr bwMode="auto">
          <a:xfrm>
            <a:off x="214413" y="1532021"/>
            <a:ext cx="4617832" cy="248652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EFC6D4-7A52-4A45-97EA-3308EF941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56" y="1532021"/>
            <a:ext cx="4617832" cy="2486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E19323-3991-42D6-8693-B5C4451EED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" r="3818" b="9091"/>
          <a:stretch/>
        </p:blipFill>
        <p:spPr bwMode="auto">
          <a:xfrm>
            <a:off x="3661657" y="4100496"/>
            <a:ext cx="4868686" cy="261312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889DA4B-85CA-47AB-9B21-AED6A393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24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2192635" cy="522605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32193" y="1998345"/>
            <a:ext cx="623443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Экономические расчеты показали, что затраты на создание программного продукта составляют </a:t>
            </a:r>
          </a:p>
          <a:p>
            <a:pPr>
              <a:lnSpc>
                <a:spcPct val="150000"/>
              </a:lnSpc>
            </a:pPr>
            <a:r>
              <a:rPr lang="en-US" altLang="ru-RU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36463,92</a:t>
            </a:r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‬ (руб.)</a:t>
            </a:r>
          </a:p>
          <a:p>
            <a:pPr>
              <a:lnSpc>
                <a:spcPct val="150000"/>
              </a:lnSpc>
            </a:pP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Цена предложения программного продукта составляет  43844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,22 </a:t>
            </a:r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(руб.)</a:t>
            </a:r>
          </a:p>
        </p:txBody>
      </p:sp>
      <p:sp>
        <p:nvSpPr>
          <p:cNvPr id="2" name="文本框 8"/>
          <p:cNvSpPr txBox="1"/>
          <p:nvPr/>
        </p:nvSpPr>
        <p:spPr>
          <a:xfrm>
            <a:off x="1032193" y="1126221"/>
            <a:ext cx="5518049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Экономический раздел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43547CB-C2BA-442A-9AD7-36CFDADE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2799036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Заключение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500856" y="1834114"/>
            <a:ext cx="6234430" cy="2805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В результате проделанной работы было разработано веб-приложение для покупки и продажи цифровых товаров.</a:t>
            </a:r>
          </a:p>
          <a:p>
            <a:pPr>
              <a:lnSpc>
                <a:spcPct val="150000"/>
              </a:lnSpc>
            </a:pP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Все задачи выполнены, цель дипломного проекта достигнута.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94AC014-797B-42C6-9B36-9682A562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26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786063"/>
            <a:ext cx="2960688" cy="6524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8331200" y="2821782"/>
            <a:ext cx="3860800" cy="1233488"/>
          </a:xfrm>
          <a:custGeom>
            <a:avLst/>
            <a:gdLst>
              <a:gd name="connsiteX0" fmla="*/ 1422400 w 3759200"/>
              <a:gd name="connsiteY0" fmla="*/ 0 h 1799772"/>
              <a:gd name="connsiteX1" fmla="*/ 3759200 w 3759200"/>
              <a:gd name="connsiteY1" fmla="*/ 0 h 1799772"/>
              <a:gd name="connsiteX2" fmla="*/ 3759200 w 3759200"/>
              <a:gd name="connsiteY2" fmla="*/ 899886 h 1799772"/>
              <a:gd name="connsiteX3" fmla="*/ 2336800 w 3759200"/>
              <a:gd name="connsiteY3" fmla="*/ 899886 h 1799772"/>
              <a:gd name="connsiteX4" fmla="*/ 2336800 w 3759200"/>
              <a:gd name="connsiteY4" fmla="*/ 1799772 h 1799772"/>
              <a:gd name="connsiteX5" fmla="*/ 0 w 3759200"/>
              <a:gd name="connsiteY5" fmla="*/ 1799772 h 1799772"/>
              <a:gd name="connsiteX6" fmla="*/ 0 w 3759200"/>
              <a:gd name="connsiteY6" fmla="*/ 899886 h 1799772"/>
              <a:gd name="connsiteX7" fmla="*/ 1422400 w 3759200"/>
              <a:gd name="connsiteY7" fmla="*/ 899886 h 179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9200" h="1799772">
                <a:moveTo>
                  <a:pt x="1422400" y="0"/>
                </a:moveTo>
                <a:lnTo>
                  <a:pt x="3759200" y="0"/>
                </a:lnTo>
                <a:lnTo>
                  <a:pt x="3759200" y="899886"/>
                </a:lnTo>
                <a:lnTo>
                  <a:pt x="2336800" y="899886"/>
                </a:lnTo>
                <a:lnTo>
                  <a:pt x="2336800" y="1799772"/>
                </a:lnTo>
                <a:lnTo>
                  <a:pt x="0" y="1799772"/>
                </a:lnTo>
                <a:lnTo>
                  <a:pt x="0" y="899886"/>
                </a:lnTo>
                <a:lnTo>
                  <a:pt x="1422400" y="89988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699" name="文本框 11"/>
          <p:cNvSpPr txBox="1"/>
          <p:nvPr/>
        </p:nvSpPr>
        <p:spPr>
          <a:xfrm>
            <a:off x="3350895" y="2751138"/>
            <a:ext cx="6199505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Спасибо за внимание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2786063"/>
            <a:ext cx="2960688" cy="349250"/>
          </a:xfrm>
          <a:prstGeom prst="rect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331200" y="4340225"/>
            <a:ext cx="2438400" cy="304800"/>
          </a:xfrm>
          <a:prstGeom prst="rect">
            <a:avLst/>
          </a:prstGeom>
          <a:solidFill>
            <a:srgbClr val="30302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 rot="10800000" flipH="1">
            <a:off x="9262745" y="-9525"/>
            <a:ext cx="748030" cy="1097280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直角三角形 39"/>
          <p:cNvSpPr/>
          <p:nvPr/>
        </p:nvSpPr>
        <p:spPr>
          <a:xfrm flipH="1">
            <a:off x="1445895" y="6153150"/>
            <a:ext cx="450215" cy="690880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37DB841-B335-4128-B4E5-2D34561C9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797" y="955381"/>
            <a:ext cx="9844405" cy="57467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组合 6">
            <a:extLst>
              <a:ext uri="{FF2B5EF4-FFF2-40B4-BE49-F238E27FC236}">
                <a16:creationId xmlns:a16="http://schemas.microsoft.com/office/drawing/2014/main" id="{AF49629F-7531-4272-812A-E98C25AA824F}"/>
              </a:ext>
            </a:extLst>
          </p:cNvPr>
          <p:cNvGrpSpPr/>
          <p:nvPr/>
        </p:nvGrpSpPr>
        <p:grpSpPr>
          <a:xfrm>
            <a:off x="0" y="371073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11" name="矩形 3">
              <a:extLst>
                <a:ext uri="{FF2B5EF4-FFF2-40B4-BE49-F238E27FC236}">
                  <a16:creationId xmlns:a16="http://schemas.microsoft.com/office/drawing/2014/main" id="{CF513339-78A1-4669-A077-8ED43786A8F2}"/>
                </a:ext>
              </a:extLst>
            </p:cNvPr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直角三角形 5">
              <a:extLst>
                <a:ext uri="{FF2B5EF4-FFF2-40B4-BE49-F238E27FC236}">
                  <a16:creationId xmlns:a16="http://schemas.microsoft.com/office/drawing/2014/main" id="{5BD136CD-A7F3-41EA-A73F-B5288A879650}"/>
                </a:ext>
              </a:extLst>
            </p:cNvPr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3" name="文本框 8">
            <a:extLst>
              <a:ext uri="{FF2B5EF4-FFF2-40B4-BE49-F238E27FC236}">
                <a16:creationId xmlns:a16="http://schemas.microsoft.com/office/drawing/2014/main" id="{E36EFBD4-8ED7-4325-81C2-A1F9D0E909CB}"/>
              </a:ext>
            </a:extLst>
          </p:cNvPr>
          <p:cNvSpPr txBox="1"/>
          <p:nvPr/>
        </p:nvSpPr>
        <p:spPr>
          <a:xfrm>
            <a:off x="1001713" y="309050"/>
            <a:ext cx="5470087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Диаграмма прецедентов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830752-EC7C-4AA7-9C28-17D89803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628" name="文本框 8"/>
          <p:cNvSpPr txBox="1"/>
          <p:nvPr/>
        </p:nvSpPr>
        <p:spPr>
          <a:xfrm>
            <a:off x="1001713" y="315802"/>
            <a:ext cx="4870564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Входная информация</a:t>
            </a:r>
          </a:p>
        </p:txBody>
      </p:sp>
      <p:sp>
        <p:nvSpPr>
          <p:cNvPr id="5" name="文本框 8"/>
          <p:cNvSpPr txBox="1"/>
          <p:nvPr/>
        </p:nvSpPr>
        <p:spPr>
          <a:xfrm>
            <a:off x="131741" y="2803295"/>
            <a:ext cx="3563220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Отзыв покупателя</a:t>
            </a:r>
            <a:endParaRPr lang="ru-RU" altLang="en-US" sz="28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文本框 8"/>
          <p:cNvSpPr txBox="1"/>
          <p:nvPr/>
        </p:nvSpPr>
        <p:spPr>
          <a:xfrm>
            <a:off x="131741" y="3642295"/>
            <a:ext cx="5413919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Информация о пользователе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83757AF7-6721-45BE-ABB1-CCAF7AFC1DDC}"/>
              </a:ext>
            </a:extLst>
          </p:cNvPr>
          <p:cNvSpPr txBox="1"/>
          <p:nvPr/>
        </p:nvSpPr>
        <p:spPr>
          <a:xfrm>
            <a:off x="131741" y="1964295"/>
            <a:ext cx="3930948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Содержимое товара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57058F-C3F3-47A1-8C9A-54129361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455C6F04-CCFE-4CF4-9FF3-DFA2E5A667A0}"/>
              </a:ext>
            </a:extLst>
          </p:cNvPr>
          <p:cNvSpPr txBox="1"/>
          <p:nvPr/>
        </p:nvSpPr>
        <p:spPr>
          <a:xfrm>
            <a:off x="6095999" y="318783"/>
            <a:ext cx="5207579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Выходная информация</a:t>
            </a:r>
          </a:p>
        </p:txBody>
      </p:sp>
      <p:sp>
        <p:nvSpPr>
          <p:cNvPr id="12" name="矩形 3">
            <a:extLst>
              <a:ext uri="{FF2B5EF4-FFF2-40B4-BE49-F238E27FC236}">
                <a16:creationId xmlns:a16="http://schemas.microsoft.com/office/drawing/2014/main" id="{9737D08A-7D0E-491D-A1BD-3BD243AAA1BD}"/>
              </a:ext>
            </a:extLst>
          </p:cNvPr>
          <p:cNvSpPr/>
          <p:nvPr/>
        </p:nvSpPr>
        <p:spPr>
          <a:xfrm>
            <a:off x="6029930" y="0"/>
            <a:ext cx="13213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" name="组合 6">
            <a:extLst>
              <a:ext uri="{FF2B5EF4-FFF2-40B4-BE49-F238E27FC236}">
                <a16:creationId xmlns:a16="http://schemas.microsoft.com/office/drawing/2014/main" id="{10D7DF15-6AE3-41D8-90D1-56DB4A960296}"/>
              </a:ext>
            </a:extLst>
          </p:cNvPr>
          <p:cNvGrpSpPr/>
          <p:nvPr/>
        </p:nvGrpSpPr>
        <p:grpSpPr>
          <a:xfrm>
            <a:off x="11190287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14" name="矩形 3">
              <a:extLst>
                <a:ext uri="{FF2B5EF4-FFF2-40B4-BE49-F238E27FC236}">
                  <a16:creationId xmlns:a16="http://schemas.microsoft.com/office/drawing/2014/main" id="{F8CC49B9-F0D3-4C5B-A3C6-D527F97254BD}"/>
                </a:ext>
              </a:extLst>
            </p:cNvPr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直角三角形 5">
              <a:extLst>
                <a:ext uri="{FF2B5EF4-FFF2-40B4-BE49-F238E27FC236}">
                  <a16:creationId xmlns:a16="http://schemas.microsoft.com/office/drawing/2014/main" id="{586A354D-628D-4A50-8DB2-8E36CBD33DDC}"/>
                </a:ext>
              </a:extLst>
            </p:cNvPr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文本框 8">
            <a:extLst>
              <a:ext uri="{FF2B5EF4-FFF2-40B4-BE49-F238E27FC236}">
                <a16:creationId xmlns:a16="http://schemas.microsoft.com/office/drawing/2014/main" id="{95CD5FB9-57A1-461C-B374-EB4918FF647D}"/>
              </a:ext>
            </a:extLst>
          </p:cNvPr>
          <p:cNvSpPr txBox="1"/>
          <p:nvPr/>
        </p:nvSpPr>
        <p:spPr>
          <a:xfrm>
            <a:off x="6162069" y="1964295"/>
            <a:ext cx="3303084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История заказов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4069447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Схема отношений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591164-C9AC-4CF2-AEF6-72CFA7BBB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459" y="1306483"/>
            <a:ext cx="8785081" cy="5250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ED5F37E-E22C-4CEA-B7AD-3D367A93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10519611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Выбор языка программирования и базы данных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244B90E-3B78-45D4-803B-88AA3AA1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13" y="1527294"/>
            <a:ext cx="2531196" cy="171143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1107B42-2526-415E-982E-86F7402D5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37" y="1758100"/>
            <a:ext cx="4313340" cy="12940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96C008E-D7E7-42B5-B121-71B06B657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6" y="4043589"/>
            <a:ext cx="3069838" cy="171143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097DBE4-FFF2-4235-9A75-2451EE50F4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79" y="3298979"/>
            <a:ext cx="2588001" cy="12940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CA4F1D-9176-4A7A-B6E8-9DA2BC833E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25" y="4592980"/>
            <a:ext cx="2390107" cy="239010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B07EA0A-5F24-484E-9055-E25E72CA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4058868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Главная страница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3FB508-E854-42DD-92BB-041FAA9FE6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"/>
          <a:stretch/>
        </p:blipFill>
        <p:spPr bwMode="auto">
          <a:xfrm>
            <a:off x="90068" y="1312530"/>
            <a:ext cx="6096000" cy="33319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CD9EF1-F48C-4F31-88A5-1BC988E64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68" y="2978525"/>
            <a:ext cx="5915864" cy="333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404A01B-93E7-41DC-9165-6C560BB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8528104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Страница просмотра каталога товаров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172C82-7E9F-415D-8995-4007378086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" t="1506" r="1133" b="26618"/>
          <a:stretch/>
        </p:blipFill>
        <p:spPr bwMode="auto">
          <a:xfrm>
            <a:off x="676090" y="1609291"/>
            <a:ext cx="10839820" cy="4559271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CFEB4C7-680B-419F-8085-614E0CF0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  <a:solidFill>
            <a:srgbClr val="00B0F0"/>
          </a:solidFill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01713" y="315802"/>
            <a:ext cx="7565213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en-US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Подробная информация о товаре</a:t>
            </a:r>
            <a:r>
              <a:rPr lang="en-US" altLang="ru-RU" sz="3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D0E413-51FF-4817-A1CE-5D0C9BF7D5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8479" r="24295" b="17817"/>
          <a:stretch/>
        </p:blipFill>
        <p:spPr bwMode="auto">
          <a:xfrm>
            <a:off x="2916814" y="1254259"/>
            <a:ext cx="6358371" cy="5163686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0CE5653-2338-4808-844E-5E16A667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289</Words>
  <Application>Microsoft Office PowerPoint</Application>
  <PresentationFormat>Широкоэкранный</PresentationFormat>
  <Paragraphs>85</Paragraphs>
  <Slides>27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Microsoft YaHei</vt:lpstr>
      <vt:lpstr>Arial</vt:lpstr>
      <vt:lpstr>Calibri</vt:lpstr>
      <vt:lpstr>Calibri Light</vt:lpstr>
      <vt:lpstr>Times New Roman</vt:lpstr>
      <vt:lpstr>Office 主题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Rustem Gareev</cp:lastModifiedBy>
  <cp:revision>91</cp:revision>
  <dcterms:created xsi:type="dcterms:W3CDTF">2015-07-07T12:57:00Z</dcterms:created>
  <dcterms:modified xsi:type="dcterms:W3CDTF">2023-06-25T19:40:08Z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1049-11.2.0.11537</vt:lpwstr>
  </property>
  <property fmtid="{D5CDD505-2E9C-101B-9397-08002B2CF9AE}" pid="3" name="ICV">
    <vt:lpwstr>D6A1851561454D71BBE2A30FDF6EE8B9</vt:lpwstr>
  </property>
</Properties>
</file>